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CE2A72-CF7B-F03E-A61D-B3A42BD46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35C330F-A96A-F7AF-718C-4F4560773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1E5C9D1-30A0-2882-08F7-9E726674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1A4B8C-0B97-25CD-E480-50C412FCA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C7A0786-E30E-8F81-A6FE-C3A1920BE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429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78FCBD-EA21-1FA8-6E1B-D06FDAD55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FB47ED3-F408-6FED-3BBD-998D3AC21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66103F-4EB8-F2E2-7B74-75364392A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9A73B2-B420-DEB6-157E-EDAB0FD9E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F8943B-B9BC-DE8F-5691-10F7800DD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887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44AE12C-6144-6F18-759F-4B2F98779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88A00BE-4EF1-EBB3-789D-596C8712D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81715C3-E9F8-1D43-1F85-474F2B041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42E7041-D020-E093-8D99-15F9361A9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56469B0-522C-7BBE-D798-4137CF0C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769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ADF302-7130-F9D7-4711-7760B6770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6FE5D4-0435-65F6-AB28-F1A845C1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FB18E54-4201-574F-7C5E-E0E45D416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97E515C-2627-B9BC-ADD1-2DFE72762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117783-A33F-BAFF-7ABD-62F53B5EA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81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D2DA04-9D3C-4457-E4A9-35C274965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7D3E369-8F10-8232-002F-7CBC6B951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3F7F1F-EA0F-1245-EC58-5BDD09DE3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1FCA77-6D87-FBFE-B9CD-CACEBD6BF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8334E26-320D-EE78-2B14-3DE6CFC39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876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69827C-B056-75DC-ACF5-3EF4C2EE7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7B62AC-DD2A-D98E-1DBD-D733E92B03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9CAF3D4-CB16-5622-339F-8943DA029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677A808-925B-C95A-5CC6-B92F210BA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B9517CE-06CE-14CC-57A0-304EE3AE1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5055C2C-37F6-4B5C-8538-4A9480279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40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61F71-7DD7-F656-0EEE-F0A800DA6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151C7C1-6F86-97D6-7D02-74723D0F6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EDF9AC3-FFC4-E1FE-01A6-9E8C42F21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5179F3A-E17D-4EA3-C033-F796F1FDCE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3A279D3-A607-80FD-910D-67831B737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159D4EA-E611-4954-B48F-0282303EE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D05A080-E06A-B746-D8DF-F919EEB40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5597E11-2351-D48B-6195-32E0D0ECD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9928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F4A597-610D-8DA6-01BA-8B9795852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8B3CB84-CFDD-A7DB-E1CF-DCDE5661A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08FF282-C89C-EF7C-E2A0-72EC38C41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F283060-40AE-EE86-861E-5CEE17329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6694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819953F-6F0C-4EC3-E131-A075D2FC6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419CD30-BF69-836B-8F5B-F0157CA59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56547E2-09DD-0DD7-9B77-2389BB5EA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10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339DCE-BB9F-754F-8122-A2B8B6DE8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054EE2-997E-C915-CF3A-542470399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4A0EFA8-7FE3-4701-7604-526DCAB67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B2E062-F3C6-3E5F-18AF-A3CF7989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955EACF-9D6F-53AA-F79B-D686D343C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B5AA029-064C-1FEB-0828-5438E24CC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8776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24EB4B-0A38-F7E0-15CA-5951E9ABB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E9BD193-37F4-0E85-0A1D-FDAC27B56E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D83134C-A385-09A0-E09D-5BF42AA17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A8723E-21A7-3533-D552-08A9A8412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D64289B-8DB6-2762-9EF2-48555CDEB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A1C5670-6B93-4706-FBD9-49496B086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600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335C653-8895-2574-0E9C-96DEA4E54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B7FB1EA-26B0-5207-6A55-2938A6179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633A7C-7639-6AA3-3366-2CECF84C9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863FCA-0F98-4B5B-A2DF-DBAF1C96440A}" type="datetimeFigureOut">
              <a:rPr lang="nl-NL" smtClean="0"/>
              <a:t>14-7-2026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81B2035-17B0-9007-AC9C-ABA7FF1F9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F717C1-72ED-1A38-78A9-04CED7AD9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3ED440-04B8-4E32-B552-789C9EEEFF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6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29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04C8ADF-CE3D-2599-7659-74360872D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5452532" cy="4567137"/>
          </a:xfrm>
        </p:spPr>
        <p:txBody>
          <a:bodyPr>
            <a:normAutofit/>
          </a:bodyPr>
          <a:lstStyle/>
          <a:p>
            <a:pPr algn="l"/>
            <a:r>
              <a:rPr lang="nl-NL" sz="7200" dirty="0"/>
              <a:t>Reconstructie Veerweg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07E3239-01AF-C6D3-AB17-22DE2569F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8" y="5210604"/>
            <a:ext cx="5319318" cy="842724"/>
          </a:xfrm>
        </p:spPr>
        <p:txBody>
          <a:bodyPr>
            <a:normAutofit/>
          </a:bodyPr>
          <a:lstStyle/>
          <a:p>
            <a:pPr algn="l"/>
            <a:r>
              <a:rPr lang="nl-NL" sz="1800" dirty="0"/>
              <a:t>Opgehaalde input inloopavond 1     19-05-2026</a:t>
            </a:r>
          </a:p>
          <a:p>
            <a:pPr algn="l"/>
            <a:r>
              <a:rPr lang="nl-NL" sz="1800" b="1" i="1" dirty="0"/>
              <a:t>Klankbordoverleg 1                               14-07-2026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5B9C708-5C4C-610C-0449-95C93F3BEA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3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8534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39B81-C038-8B7E-9A64-EAB3C4751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29">
            <a:extLst>
              <a:ext uri="{FF2B5EF4-FFF2-40B4-BE49-F238E27FC236}">
                <a16:creationId xmlns:a16="http://schemas.microsoft.com/office/drawing/2014/main" id="{0B9F52F9-AB25-78BF-672D-D9C95162E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B61FB74-F2D3-A9AC-8E90-8D0EF6710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612649"/>
            <a:ext cx="4989732" cy="685799"/>
          </a:xfrm>
        </p:spPr>
        <p:txBody>
          <a:bodyPr>
            <a:normAutofit fontScale="90000"/>
          </a:bodyPr>
          <a:lstStyle/>
          <a:p>
            <a:pPr algn="l"/>
            <a:r>
              <a:rPr lang="nl-NL" sz="2700" b="1" dirty="0"/>
              <a:t>Hoofdthema’s voor het vervolg</a:t>
            </a:r>
            <a:br>
              <a:rPr lang="nl-NL" sz="1800" b="1" dirty="0"/>
            </a:br>
            <a:br>
              <a:rPr lang="nl-NL" sz="1300" b="1" dirty="0"/>
            </a:br>
            <a:endParaRPr lang="nl-NL" sz="1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D9984AD-D281-0ED6-8E5A-9BF53AF9BB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" y="1298448"/>
            <a:ext cx="5821680" cy="5468112"/>
          </a:xfrm>
        </p:spPr>
        <p:txBody>
          <a:bodyPr>
            <a:noAutofit/>
          </a:bodyPr>
          <a:lstStyle/>
          <a:p>
            <a:pPr algn="l"/>
            <a:r>
              <a:rPr lang="nl-NL" sz="1600" b="1" dirty="0"/>
              <a:t>De belangrijkste aandachtspunten voor de verdere uitwerking zijn:</a:t>
            </a:r>
            <a:endParaRPr lang="nl-NL" sz="1600" dirty="0"/>
          </a:p>
          <a:p>
            <a:pPr algn="l"/>
            <a:r>
              <a:rPr lang="nl-NL" sz="1400" dirty="0"/>
              <a:t>Verkeersveiligheid en snelheidsremming</a:t>
            </a:r>
          </a:p>
          <a:p>
            <a:pPr algn="l"/>
            <a:r>
              <a:rPr lang="nl-NL" sz="1400" dirty="0"/>
              <a:t>Behoud van bereikbaarheid en parkeercapaciteit</a:t>
            </a:r>
          </a:p>
          <a:p>
            <a:pPr algn="l"/>
            <a:r>
              <a:rPr lang="nl-NL" sz="1400" dirty="0"/>
              <a:t>Zorgvuldige inpassing van groen en straatbeeld</a:t>
            </a:r>
          </a:p>
          <a:p>
            <a:pPr algn="l"/>
            <a:r>
              <a:rPr lang="nl-NL" sz="1400" dirty="0"/>
              <a:t>Technische haalbaarheid van riool en ondergrondse infra</a:t>
            </a:r>
          </a:p>
          <a:p>
            <a:pPr algn="l"/>
            <a:r>
              <a:rPr lang="nl-NL" sz="1400" dirty="0"/>
              <a:t>Duidelijke planning, fasering en communicatie</a:t>
            </a:r>
          </a:p>
          <a:p>
            <a:pPr algn="l"/>
            <a:endParaRPr lang="nl-NL" sz="1600" b="1" dirty="0"/>
          </a:p>
          <a:p>
            <a:pPr algn="l"/>
            <a:endParaRPr lang="nl-NL" sz="1600" b="1" dirty="0"/>
          </a:p>
          <a:p>
            <a:pPr algn="l"/>
            <a:r>
              <a:rPr lang="nl-NL" sz="1400" b="1" dirty="0"/>
              <a:t>Slotboodschap</a:t>
            </a:r>
          </a:p>
          <a:p>
            <a:pPr algn="l"/>
            <a:r>
              <a:rPr lang="nl-NL" sz="1400" dirty="0"/>
              <a:t>De gemeente werkt de inbreng van bewoners verder uit in het definitieve ontwerp en de voorbereiding van de uitvoering.</a:t>
            </a:r>
          </a:p>
          <a:p>
            <a:pPr algn="l"/>
            <a:br>
              <a:rPr lang="nl-NL" sz="1600" dirty="0"/>
            </a:br>
            <a:endParaRPr lang="nl-NL" sz="16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E580E97-B2EC-CF2D-E515-BFD5B92074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3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6774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DD2D30-9A32-1461-FECC-9E4D84C87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29">
            <a:extLst>
              <a:ext uri="{FF2B5EF4-FFF2-40B4-BE49-F238E27FC236}">
                <a16:creationId xmlns:a16="http://schemas.microsoft.com/office/drawing/2014/main" id="{37FE41B5-558A-C276-0FEF-49FCC6950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EE6D5E-5800-73A5-60DB-9CDF1862B3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612649"/>
            <a:ext cx="4989732" cy="1042416"/>
          </a:xfrm>
        </p:spPr>
        <p:txBody>
          <a:bodyPr>
            <a:normAutofit/>
          </a:bodyPr>
          <a:lstStyle/>
          <a:p>
            <a:pPr algn="l"/>
            <a:r>
              <a:rPr lang="nl-NL" sz="1800" b="1" dirty="0"/>
              <a:t>Uit de inloopavond zijn in totaal 43 reacties en aandachtspunten verzameld.  </a:t>
            </a:r>
            <a:br>
              <a:rPr lang="nl-NL" sz="1300" b="1" dirty="0"/>
            </a:br>
            <a:endParaRPr lang="nl-NL" sz="1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CFC3853-0045-C586-CD1A-D56292965E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" y="2020824"/>
            <a:ext cx="5821680" cy="3328416"/>
          </a:xfrm>
        </p:spPr>
        <p:txBody>
          <a:bodyPr>
            <a:noAutofit/>
          </a:bodyPr>
          <a:lstStyle/>
          <a:p>
            <a:pPr algn="l"/>
            <a:r>
              <a:rPr lang="nl-NL" sz="1800" b="1" dirty="0"/>
              <a:t>De reacties vallen vooral binnen de volgende thema’s:</a:t>
            </a:r>
          </a:p>
          <a:p>
            <a:pPr algn="l"/>
            <a:endParaRPr lang="nl-NL" sz="1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800" b="1" dirty="0">
                <a:latin typeface="Aptos" panose="020B0004020202020204" pitchFamily="34" charset="0"/>
              </a:rPr>
              <a:t>Verkeersveiligheid en snelheid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800" b="1" dirty="0">
                <a:latin typeface="Aptos" panose="020B0004020202020204" pitchFamily="34" charset="0"/>
              </a:rPr>
              <a:t>Bereikbaarheid en parkeren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800" b="1" dirty="0">
                <a:latin typeface="Aptos" panose="020B0004020202020204" pitchFamily="34" charset="0"/>
              </a:rPr>
              <a:t>Groen en uitstraling van de straat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800" b="1" dirty="0">
                <a:latin typeface="Aptos" panose="020B0004020202020204" pitchFamily="34" charset="0"/>
              </a:rPr>
              <a:t>Inrichting van weg, trottoir en fietspad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800" b="1" dirty="0">
                <a:latin typeface="Aptos" panose="020B0004020202020204" pitchFamily="34" charset="0"/>
              </a:rPr>
              <a:t>Riolering en technische uitvoerbaarheid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800" b="1" dirty="0">
                <a:latin typeface="Aptos" panose="020B0004020202020204" pitchFamily="34" charset="0"/>
              </a:rPr>
              <a:t>Omleidingen, hinder en fasering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sz="1800" b="1" dirty="0">
                <a:latin typeface="Aptos" panose="020B0004020202020204" pitchFamily="34" charset="0"/>
              </a:rPr>
              <a:t>Communicatie en vervolg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F365E3F-D9F9-9EC4-AF33-6283286213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3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5327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EFE4FE-0C23-3605-A2D9-1FE17BADA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29">
            <a:extLst>
              <a:ext uri="{FF2B5EF4-FFF2-40B4-BE49-F238E27FC236}">
                <a16:creationId xmlns:a16="http://schemas.microsoft.com/office/drawing/2014/main" id="{CB67B723-986C-1712-8E90-7911D553E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DB9C83-8844-957C-EFCA-3B527787C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612649"/>
            <a:ext cx="4989732" cy="685799"/>
          </a:xfrm>
        </p:spPr>
        <p:txBody>
          <a:bodyPr>
            <a:normAutofit fontScale="90000"/>
          </a:bodyPr>
          <a:lstStyle/>
          <a:p>
            <a:pPr algn="l"/>
            <a:r>
              <a:rPr lang="nl-NL" sz="2700" b="1" dirty="0"/>
              <a:t>1. Verkeersveiligheid en snelheid</a:t>
            </a:r>
            <a:br>
              <a:rPr lang="nl-NL" sz="1800" b="1" dirty="0"/>
            </a:br>
            <a:br>
              <a:rPr lang="nl-NL" sz="1300" b="1" dirty="0"/>
            </a:br>
            <a:endParaRPr lang="nl-NL" sz="1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A28CE81-2100-5AB9-5368-B4BBE847C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" y="1298448"/>
            <a:ext cx="5821680" cy="4050792"/>
          </a:xfrm>
        </p:spPr>
        <p:txBody>
          <a:bodyPr>
            <a:noAutofit/>
          </a:bodyPr>
          <a:lstStyle/>
          <a:p>
            <a:pPr algn="l"/>
            <a:r>
              <a:rPr lang="nl-NL" sz="1600" b="1" dirty="0"/>
              <a:t>Vragen en aandachtspunten</a:t>
            </a:r>
            <a:endParaRPr lang="nl-NL" sz="1600" dirty="0"/>
          </a:p>
          <a:p>
            <a:pPr algn="l"/>
            <a:r>
              <a:rPr lang="nl-NL" sz="1400" dirty="0"/>
              <a:t>Bewoners ervaren risico’s door te hard rijden</a:t>
            </a:r>
          </a:p>
          <a:p>
            <a:pPr algn="l"/>
            <a:r>
              <a:rPr lang="nl-NL" sz="1400" dirty="0"/>
              <a:t>Er is aandacht gevraagd voor landbouwverkeer, vrachtverkeer en recreatief verkeer</a:t>
            </a:r>
          </a:p>
          <a:p>
            <a:pPr algn="l"/>
            <a:r>
              <a:rPr lang="nl-NL" sz="1400" dirty="0"/>
              <a:t>Er leeft zorg dat verkeer tussen drempels weer snelheid kan opbouwen</a:t>
            </a:r>
          </a:p>
          <a:p>
            <a:pPr algn="l"/>
            <a:endParaRPr lang="nl-NL" sz="1600" b="1" dirty="0"/>
          </a:p>
          <a:p>
            <a:pPr algn="l"/>
            <a:r>
              <a:rPr lang="nl-NL" sz="1600" b="1" dirty="0"/>
              <a:t>Reactie gemeente</a:t>
            </a:r>
            <a:endParaRPr lang="nl-NL" sz="1600" dirty="0"/>
          </a:p>
          <a:p>
            <a:pPr algn="l"/>
            <a:r>
              <a:rPr lang="nl-NL" sz="1400" dirty="0"/>
              <a:t>Verkeersveiligheid is uitgangspunt van het ontwerp</a:t>
            </a:r>
          </a:p>
          <a:p>
            <a:pPr algn="l"/>
            <a:r>
              <a:rPr lang="nl-NL" sz="1400" dirty="0"/>
              <a:t>De Veerweg blijft 30 km/uur</a:t>
            </a:r>
          </a:p>
          <a:p>
            <a:pPr algn="l"/>
            <a:r>
              <a:rPr lang="nl-NL" sz="1400" dirty="0"/>
              <a:t>De weg wordt ingericht als verblijfsgebied</a:t>
            </a:r>
          </a:p>
          <a:p>
            <a:pPr algn="l"/>
            <a:r>
              <a:rPr lang="nl-NL" sz="1400" dirty="0"/>
              <a:t>De gemeente zet in op een combinatie van: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1400" dirty="0"/>
              <a:t>drempels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1400" dirty="0"/>
              <a:t>plateaus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1400" dirty="0"/>
              <a:t>versmallingen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1400" dirty="0"/>
              <a:t>as-verspringingen</a:t>
            </a:r>
          </a:p>
          <a:p>
            <a:pPr algn="l"/>
            <a:endParaRPr lang="nl-NL" sz="1400" b="1" dirty="0"/>
          </a:p>
          <a:p>
            <a:pPr algn="l"/>
            <a:r>
              <a:rPr lang="nl-NL" sz="1400" b="1" dirty="0"/>
              <a:t>Opmerking</a:t>
            </a:r>
            <a:r>
              <a:rPr lang="nl-NL" sz="1400" dirty="0"/>
              <a:t> Alleen visuele maatregelen zijn volgens ervaring onvoldoende om snelheid structureel te beperken.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BF90139-940F-8F5F-BF60-3121F3BE22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3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00542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DF86B9-1092-ED3B-886D-2BFA86389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29">
            <a:extLst>
              <a:ext uri="{FF2B5EF4-FFF2-40B4-BE49-F238E27FC236}">
                <a16:creationId xmlns:a16="http://schemas.microsoft.com/office/drawing/2014/main" id="{F9D9A00A-B657-43E5-D095-872247B25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0F9197-C241-FF49-D837-4F1E5F5178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612649"/>
            <a:ext cx="4989732" cy="685799"/>
          </a:xfrm>
        </p:spPr>
        <p:txBody>
          <a:bodyPr>
            <a:normAutofit fontScale="90000"/>
          </a:bodyPr>
          <a:lstStyle/>
          <a:p>
            <a:pPr algn="l"/>
            <a:r>
              <a:rPr lang="nl-NL" sz="2700" b="1" dirty="0"/>
              <a:t>2. Bereikbaarheid</a:t>
            </a:r>
            <a:r>
              <a:rPr lang="nl-NL" sz="2000" b="1" dirty="0"/>
              <a:t> </a:t>
            </a:r>
            <a:r>
              <a:rPr lang="nl-NL" sz="2700" b="1" dirty="0"/>
              <a:t>en parkeren</a:t>
            </a:r>
            <a:br>
              <a:rPr lang="nl-NL" sz="1800" b="1" dirty="0"/>
            </a:br>
            <a:br>
              <a:rPr lang="nl-NL" sz="1300" b="1" dirty="0"/>
            </a:br>
            <a:endParaRPr lang="nl-NL" sz="1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6CF86DA-2088-450B-D5CA-A411383AB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" y="1298448"/>
            <a:ext cx="5821680" cy="5468112"/>
          </a:xfrm>
        </p:spPr>
        <p:txBody>
          <a:bodyPr>
            <a:noAutofit/>
          </a:bodyPr>
          <a:lstStyle/>
          <a:p>
            <a:pPr algn="l"/>
            <a:r>
              <a:rPr lang="nl-NL" sz="1600" b="1" dirty="0"/>
              <a:t>Vragen en aandachtspunten</a:t>
            </a:r>
            <a:endParaRPr lang="nl-NL" sz="1600" dirty="0"/>
          </a:p>
          <a:p>
            <a:pPr algn="l"/>
            <a:r>
              <a:rPr lang="nl-NL" sz="1400" dirty="0"/>
              <a:t>Woningen, erven en inritten moeten goed bereikbaar blijven</a:t>
            </a:r>
          </a:p>
          <a:p>
            <a:pPr algn="l"/>
            <a:r>
              <a:rPr lang="nl-NL" sz="1400" dirty="0"/>
              <a:t>Behoud van parkeerplaatsen is belangrijk</a:t>
            </a:r>
          </a:p>
          <a:p>
            <a:pPr algn="l"/>
            <a:r>
              <a:rPr lang="nl-NL" sz="1400" dirty="0"/>
              <a:t>Er is aandacht gevraagd voor parkeerdruk en voor speciale parkeerplaatsen</a:t>
            </a:r>
          </a:p>
          <a:p>
            <a:pPr algn="l"/>
            <a:endParaRPr lang="nl-NL" sz="1600" b="1" dirty="0"/>
          </a:p>
          <a:p>
            <a:pPr algn="l"/>
            <a:r>
              <a:rPr lang="nl-NL" sz="1600" b="1" dirty="0"/>
              <a:t>Reactie gemeente</a:t>
            </a:r>
            <a:endParaRPr lang="nl-NL" sz="1600" dirty="0"/>
          </a:p>
          <a:p>
            <a:pPr algn="l"/>
            <a:r>
              <a:rPr lang="nl-NL" sz="1400" dirty="0"/>
              <a:t>Bestaande parkeerplaatsen worden waar mogelijk behouden</a:t>
            </a:r>
          </a:p>
          <a:p>
            <a:pPr algn="l"/>
            <a:r>
              <a:rPr lang="nl-NL" sz="1400" dirty="0"/>
              <a:t>Het streven is om ongeveer hetzelfde aantal parkeervakken terug te brengen</a:t>
            </a:r>
          </a:p>
          <a:p>
            <a:pPr algn="l"/>
            <a:r>
              <a:rPr lang="nl-NL" sz="1400" dirty="0"/>
              <a:t>Inritten voor woningen, boerderijen en trailers blijven een belangrijk aandachtspunt</a:t>
            </a:r>
          </a:p>
          <a:p>
            <a:pPr algn="l"/>
            <a:r>
              <a:rPr lang="nl-NL" sz="1400" dirty="0"/>
              <a:t>Waar nodig kan een parkeerbord tijdelijk worden verplaatst tijdens de werkzaamheden</a:t>
            </a:r>
          </a:p>
          <a:p>
            <a:pPr algn="l"/>
            <a:endParaRPr lang="nl-NL" sz="1400" b="1" dirty="0"/>
          </a:p>
          <a:p>
            <a:pPr algn="l"/>
            <a:r>
              <a:rPr lang="nl-NL" sz="1400" b="1" dirty="0"/>
              <a:t>Aandachtspunt</a:t>
            </a:r>
            <a:r>
              <a:rPr lang="nl-NL" sz="1400" dirty="0"/>
              <a:t> Bereikbaarheid tijdens uitvoering en na afronding blijft een belangrijk onderdeel van het ontwerp.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270288D-C921-6920-3D93-C899E8994C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3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0431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D6252-BA28-397C-99ED-623159F76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29">
            <a:extLst>
              <a:ext uri="{FF2B5EF4-FFF2-40B4-BE49-F238E27FC236}">
                <a16:creationId xmlns:a16="http://schemas.microsoft.com/office/drawing/2014/main" id="{0D7E0C0F-FB92-848F-862D-7F64BED4E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3DB3B3A-A8B8-8B14-4D77-3F8B03195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612649"/>
            <a:ext cx="4989732" cy="685799"/>
          </a:xfrm>
        </p:spPr>
        <p:txBody>
          <a:bodyPr>
            <a:normAutofit fontScale="90000"/>
          </a:bodyPr>
          <a:lstStyle/>
          <a:p>
            <a:pPr algn="l"/>
            <a:r>
              <a:rPr lang="nl-NL" sz="2700" b="1" dirty="0"/>
              <a:t>3. Groen en uitstraling</a:t>
            </a:r>
            <a:br>
              <a:rPr lang="nl-NL" sz="1800" b="1" dirty="0"/>
            </a:br>
            <a:br>
              <a:rPr lang="nl-NL" sz="1300" b="1" dirty="0"/>
            </a:br>
            <a:endParaRPr lang="nl-NL" sz="1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523EADF-4278-4540-05CB-A9755FBB7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" y="1298448"/>
            <a:ext cx="5821680" cy="5468112"/>
          </a:xfrm>
        </p:spPr>
        <p:txBody>
          <a:bodyPr>
            <a:noAutofit/>
          </a:bodyPr>
          <a:lstStyle/>
          <a:p>
            <a:pPr algn="l"/>
            <a:r>
              <a:rPr lang="nl-NL" sz="1600" b="1" dirty="0"/>
              <a:t>Vragen en aandachtspunten</a:t>
            </a:r>
            <a:endParaRPr lang="nl-NL" sz="1600" dirty="0"/>
          </a:p>
          <a:p>
            <a:pPr algn="l"/>
            <a:r>
              <a:rPr lang="nl-NL" sz="1400" dirty="0"/>
              <a:t>Bewoners willen zoveel mogelijk groen behouden en terugzien</a:t>
            </a:r>
          </a:p>
          <a:p>
            <a:pPr algn="l"/>
            <a:r>
              <a:rPr lang="nl-NL" sz="1400" dirty="0"/>
              <a:t>Bomen en bestaande beplanting zijn belangrijk voor de uitstraling van de straat</a:t>
            </a:r>
          </a:p>
          <a:p>
            <a:pPr algn="l"/>
            <a:r>
              <a:rPr lang="nl-NL" sz="1400" dirty="0"/>
              <a:t>Er zijn ideeën genoemd voor extra groen, bankjes en kunst in de openbare ruimte</a:t>
            </a:r>
          </a:p>
          <a:p>
            <a:pPr algn="l"/>
            <a:endParaRPr lang="nl-NL" sz="1600" b="1" dirty="0"/>
          </a:p>
          <a:p>
            <a:pPr algn="l"/>
            <a:r>
              <a:rPr lang="nl-NL" sz="1600" b="1" dirty="0"/>
              <a:t>Reactie gemeente</a:t>
            </a:r>
            <a:endParaRPr lang="nl-NL" sz="1600" dirty="0"/>
          </a:p>
          <a:p>
            <a:pPr algn="l"/>
            <a:r>
              <a:rPr lang="nl-NL" sz="1400" dirty="0"/>
              <a:t>Groen wordt zoveel mogelijk ingepast</a:t>
            </a:r>
          </a:p>
          <a:p>
            <a:pPr algn="l"/>
            <a:r>
              <a:rPr lang="nl-NL" sz="1400" dirty="0"/>
              <a:t>De beschikbare ruimte is echter beperkt door parkeren, kabels en leidingen</a:t>
            </a:r>
          </a:p>
          <a:p>
            <a:pPr algn="l"/>
            <a:r>
              <a:rPr lang="nl-NL" sz="1400" dirty="0"/>
              <a:t>Onveilige bomen worden verwijderd</a:t>
            </a:r>
          </a:p>
          <a:p>
            <a:pPr algn="l"/>
            <a:r>
              <a:rPr lang="nl-NL" sz="1400" dirty="0"/>
              <a:t>Bomen komen niet altijd 1-op-1 op dezelfde plek terug</a:t>
            </a:r>
          </a:p>
          <a:p>
            <a:pPr algn="l"/>
            <a:r>
              <a:rPr lang="nl-NL" sz="1400" dirty="0"/>
              <a:t>Er wordt gekeken naar aanvullende elementen zoals bankjes en mogelijke kunsttoepassingen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B975B6E-77A8-CF0E-E3F3-2217F5A4A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3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3062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FF3BB4-5B3B-797E-4269-311C1096E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29">
            <a:extLst>
              <a:ext uri="{FF2B5EF4-FFF2-40B4-BE49-F238E27FC236}">
                <a16:creationId xmlns:a16="http://schemas.microsoft.com/office/drawing/2014/main" id="{D1FC03C6-D446-6F43-FBDE-017D0E73E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B299FFA-787D-7D47-13B1-CF68BBD6A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612649"/>
            <a:ext cx="4989732" cy="685799"/>
          </a:xfrm>
        </p:spPr>
        <p:txBody>
          <a:bodyPr>
            <a:normAutofit fontScale="90000"/>
          </a:bodyPr>
          <a:lstStyle/>
          <a:p>
            <a:pPr algn="l"/>
            <a:r>
              <a:rPr lang="nl-NL" sz="2700" b="1" dirty="0"/>
              <a:t>4. Inrichting van trottoir en fietspad</a:t>
            </a:r>
            <a:br>
              <a:rPr lang="nl-NL" sz="1800" b="1" dirty="0"/>
            </a:br>
            <a:br>
              <a:rPr lang="nl-NL" sz="1300" b="1" dirty="0"/>
            </a:br>
            <a:endParaRPr lang="nl-NL" sz="1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BEB1B0A-0C38-DF6C-D898-238A87611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" y="1197864"/>
            <a:ext cx="5821680" cy="5568696"/>
          </a:xfrm>
        </p:spPr>
        <p:txBody>
          <a:bodyPr>
            <a:noAutofit/>
          </a:bodyPr>
          <a:lstStyle/>
          <a:p>
            <a:pPr algn="l"/>
            <a:r>
              <a:rPr lang="nl-NL" sz="1600" b="1" dirty="0"/>
              <a:t>Vragen en aandachtspunten</a:t>
            </a:r>
            <a:endParaRPr lang="nl-NL" sz="1600" dirty="0"/>
          </a:p>
          <a:p>
            <a:pPr algn="l"/>
            <a:r>
              <a:rPr lang="nl-NL" sz="1400" dirty="0"/>
              <a:t>De inrichting moet logisch en veilig zijn voor auto’s, fietsers en voetgangers</a:t>
            </a:r>
          </a:p>
          <a:p>
            <a:pPr algn="l"/>
            <a:r>
              <a:rPr lang="nl-NL" sz="1400" dirty="0"/>
              <a:t>Er is aandacht gevraagd voor e-bikes, suggestiestroken en trottoirs aan beide zijden</a:t>
            </a:r>
          </a:p>
          <a:p>
            <a:pPr algn="l"/>
            <a:r>
              <a:rPr lang="nl-NL" sz="1400" dirty="0"/>
              <a:t>Ook de oversteekbaarheid en toegankelijkheid voor scootmobielen en rollators zijn genoemd</a:t>
            </a:r>
          </a:p>
          <a:p>
            <a:pPr algn="l"/>
            <a:br>
              <a:rPr lang="nl-NL" sz="1600" b="1" dirty="0"/>
            </a:br>
            <a:r>
              <a:rPr lang="nl-NL" sz="1600" b="1" dirty="0"/>
              <a:t>Reactie gemeente</a:t>
            </a:r>
            <a:endParaRPr lang="nl-NL" sz="1600" dirty="0"/>
          </a:p>
          <a:p>
            <a:pPr algn="l"/>
            <a:r>
              <a:rPr lang="nl-NL" sz="1400" dirty="0"/>
              <a:t>De rijbaan wordt circa 5,20 meter breed</a:t>
            </a:r>
          </a:p>
          <a:p>
            <a:pPr algn="l"/>
            <a:r>
              <a:rPr lang="nl-NL" sz="1400" dirty="0"/>
              <a:t>Door de beperkte ruimte is gekozen voor een trottoir aan één zijde</a:t>
            </a:r>
          </a:p>
          <a:p>
            <a:pPr algn="l"/>
            <a:r>
              <a:rPr lang="nl-NL" sz="1400" dirty="0"/>
              <a:t>Fietsers en e-bikes krijgen een plek binnen de verkeerskundige inrichting</a:t>
            </a:r>
          </a:p>
          <a:p>
            <a:pPr algn="l"/>
            <a:r>
              <a:rPr lang="nl-NL" sz="1400" dirty="0"/>
              <a:t>Er wordt gewerkt met duidelijke materiaal- en kleurverschillen tussen: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1400" dirty="0"/>
              <a:t>rijbaan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1400" dirty="0"/>
              <a:t>fietspad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1400" dirty="0"/>
              <a:t>trottoir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nl-NL" sz="1400" dirty="0"/>
              <a:t>parkeerstroken</a:t>
            </a:r>
          </a:p>
          <a:p>
            <a:pPr algn="l"/>
            <a:r>
              <a:rPr lang="nl-NL" sz="1400" b="1" dirty="0"/>
              <a:t>Opmerking</a:t>
            </a:r>
            <a:r>
              <a:rPr lang="nl-NL" sz="1400" dirty="0"/>
              <a:t> </a:t>
            </a:r>
            <a:br>
              <a:rPr lang="nl-NL" sz="1400" dirty="0"/>
            </a:br>
            <a:r>
              <a:rPr lang="nl-NL" sz="1400" dirty="0"/>
              <a:t>De gemeente kijkt ook naar de praktische toegankelijkheid van op- en afritten.</a:t>
            </a:r>
          </a:p>
          <a:p>
            <a:pPr algn="l"/>
            <a:br>
              <a:rPr lang="nl-NL" sz="1600" dirty="0"/>
            </a:br>
            <a:endParaRPr lang="nl-NL" sz="16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40A8A0E-40CD-54F4-1831-F624D64F0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3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7253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39239C-49E2-9D72-C1A3-2C5286AEF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29">
            <a:extLst>
              <a:ext uri="{FF2B5EF4-FFF2-40B4-BE49-F238E27FC236}">
                <a16:creationId xmlns:a16="http://schemas.microsoft.com/office/drawing/2014/main" id="{A52723EA-6481-2C76-17B4-9D479D5FB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6140CF-66B1-55B9-2070-3E23C310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612649"/>
            <a:ext cx="4989732" cy="685799"/>
          </a:xfrm>
        </p:spPr>
        <p:txBody>
          <a:bodyPr>
            <a:normAutofit fontScale="90000"/>
          </a:bodyPr>
          <a:lstStyle/>
          <a:p>
            <a:pPr algn="l"/>
            <a:r>
              <a:rPr lang="nl-NL" sz="2700" b="1" dirty="0"/>
              <a:t>5. Riolering en technische uitvoering</a:t>
            </a:r>
            <a:br>
              <a:rPr lang="nl-NL" sz="1800" b="1" dirty="0"/>
            </a:br>
            <a:br>
              <a:rPr lang="nl-NL" sz="1300" b="1" dirty="0"/>
            </a:br>
            <a:endParaRPr lang="nl-NL" sz="1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6B10AA5-CB62-1CE6-3897-5CFCFFF2F9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" y="1298448"/>
            <a:ext cx="5821680" cy="5468112"/>
          </a:xfrm>
        </p:spPr>
        <p:txBody>
          <a:bodyPr>
            <a:noAutofit/>
          </a:bodyPr>
          <a:lstStyle/>
          <a:p>
            <a:pPr algn="l"/>
            <a:r>
              <a:rPr lang="nl-NL" sz="1600" b="1" dirty="0"/>
              <a:t>Vragen en aandachtspunten</a:t>
            </a:r>
            <a:endParaRPr lang="nl-NL" sz="1600" dirty="0"/>
          </a:p>
          <a:p>
            <a:pPr algn="l"/>
            <a:r>
              <a:rPr lang="nl-NL" sz="1400" dirty="0"/>
              <a:t>Kan het nieuwe riool in een ander tracé worden gelegd?</a:t>
            </a:r>
          </a:p>
          <a:p>
            <a:pPr algn="l"/>
            <a:r>
              <a:rPr lang="nl-NL" sz="1400" dirty="0"/>
              <a:t>Wat gebeurt er met de bestaande inspectieputten?</a:t>
            </a:r>
          </a:p>
          <a:p>
            <a:pPr algn="l"/>
            <a:r>
              <a:rPr lang="nl-NL" sz="1400" dirty="0"/>
              <a:t>Hoe wordt omgegaan met tijdelijke hinder en rioolwerking?</a:t>
            </a:r>
          </a:p>
          <a:p>
            <a:pPr algn="l"/>
            <a:endParaRPr lang="nl-NL" sz="1600" b="1" dirty="0"/>
          </a:p>
          <a:p>
            <a:pPr algn="l"/>
            <a:r>
              <a:rPr lang="nl-NL" sz="1600" b="1" dirty="0"/>
              <a:t>Reactie gemeente</a:t>
            </a:r>
            <a:endParaRPr lang="nl-NL" sz="1600" dirty="0"/>
          </a:p>
          <a:p>
            <a:pPr algn="l"/>
            <a:r>
              <a:rPr lang="nl-NL" sz="1400" dirty="0"/>
              <a:t>Het nieuwe riool kan niet in het oude tracé worden gelegd</a:t>
            </a:r>
          </a:p>
          <a:p>
            <a:pPr algn="l"/>
            <a:r>
              <a:rPr lang="nl-NL" sz="1400" dirty="0"/>
              <a:t>Reden: aanwezige kabels en leidingen en de ligging op de perceelsgrens</a:t>
            </a:r>
          </a:p>
          <a:p>
            <a:pPr algn="l"/>
            <a:r>
              <a:rPr lang="nl-NL" sz="1400" dirty="0"/>
              <a:t>De bestaande inspectieputten worden na afloop onder maaiveld afgewerkt</a:t>
            </a:r>
          </a:p>
          <a:p>
            <a:pPr algn="l"/>
            <a:r>
              <a:rPr lang="nl-NL" sz="1400" dirty="0"/>
              <a:t>Tijdens de werkzaamheden worden tijdelijke pompen ingezet</a:t>
            </a:r>
          </a:p>
          <a:p>
            <a:pPr algn="l"/>
            <a:r>
              <a:rPr lang="nl-NL" sz="1400" dirty="0"/>
              <a:t>De gemeente onderzoekt nog de eventuele aansluiting van hemelwater van particuliere percelen</a:t>
            </a:r>
          </a:p>
          <a:p>
            <a:pPr algn="l"/>
            <a:br>
              <a:rPr lang="nl-NL" sz="1600" dirty="0"/>
            </a:br>
            <a:endParaRPr lang="nl-NL" sz="16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DB5D076-B684-8767-A0A4-120A6F4B5A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3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8914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CC4755-9F92-8A49-2341-8E88BE86B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29">
            <a:extLst>
              <a:ext uri="{FF2B5EF4-FFF2-40B4-BE49-F238E27FC236}">
                <a16:creationId xmlns:a16="http://schemas.microsoft.com/office/drawing/2014/main" id="{F7A1BECA-D71A-7866-C2F9-1159A7F23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A2FDF1E-2711-EA9A-38A6-675057CA3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612649"/>
            <a:ext cx="4989732" cy="685799"/>
          </a:xfrm>
        </p:spPr>
        <p:txBody>
          <a:bodyPr>
            <a:normAutofit fontScale="90000"/>
          </a:bodyPr>
          <a:lstStyle/>
          <a:p>
            <a:pPr algn="l"/>
            <a:r>
              <a:rPr lang="nl-NL" sz="2700" b="1" dirty="0"/>
              <a:t>6. Omleidingen, hinder en fasering</a:t>
            </a:r>
            <a:br>
              <a:rPr lang="nl-NL" sz="1800" b="1" dirty="0"/>
            </a:br>
            <a:br>
              <a:rPr lang="nl-NL" sz="1300" b="1" dirty="0"/>
            </a:br>
            <a:endParaRPr lang="nl-NL" sz="1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6362E20-99FD-C517-8848-3A4DCBCB87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" y="1298448"/>
            <a:ext cx="5821680" cy="5468112"/>
          </a:xfrm>
        </p:spPr>
        <p:txBody>
          <a:bodyPr>
            <a:noAutofit/>
          </a:bodyPr>
          <a:lstStyle/>
          <a:p>
            <a:pPr algn="l"/>
            <a:r>
              <a:rPr lang="nl-NL" sz="1600" b="1" dirty="0"/>
              <a:t>Vragen en aandachtspunten</a:t>
            </a:r>
            <a:endParaRPr lang="nl-NL" sz="1600" dirty="0"/>
          </a:p>
          <a:p>
            <a:pPr algn="l"/>
            <a:r>
              <a:rPr lang="nl-NL" sz="1400" dirty="0"/>
              <a:t>Wat zijn de omleidingsroutes?</a:t>
            </a:r>
          </a:p>
          <a:p>
            <a:pPr algn="l"/>
            <a:r>
              <a:rPr lang="nl-NL" sz="1400" dirty="0"/>
              <a:t>Hoe blijft de omgeving bereikbaar tijdens de werkzaamheden?</a:t>
            </a:r>
          </a:p>
          <a:p>
            <a:pPr algn="l"/>
            <a:r>
              <a:rPr lang="nl-NL" sz="1400" dirty="0"/>
              <a:t>Hoe wordt omgegaan met trillingen, hinder en verkeersdruk in omliggende straten?</a:t>
            </a:r>
          </a:p>
          <a:p>
            <a:pPr algn="l"/>
            <a:endParaRPr lang="nl-NL" sz="1400" dirty="0"/>
          </a:p>
          <a:p>
            <a:pPr algn="l"/>
            <a:r>
              <a:rPr lang="nl-NL" sz="1600" b="1" dirty="0"/>
              <a:t>Reactie gemeente</a:t>
            </a:r>
            <a:endParaRPr lang="nl-NL" sz="1600" dirty="0"/>
          </a:p>
          <a:p>
            <a:pPr algn="l"/>
            <a:r>
              <a:rPr lang="nl-NL" sz="1400" dirty="0"/>
              <a:t>De omleidingsroutes worden bepaald nadat de fasering definitief is</a:t>
            </a:r>
          </a:p>
          <a:p>
            <a:pPr algn="l"/>
            <a:r>
              <a:rPr lang="nl-NL" sz="1400" dirty="0"/>
              <a:t>Daarbij wordt zoveel mogelijk rekening gehouden met de omgeving</a:t>
            </a:r>
          </a:p>
          <a:p>
            <a:pPr algn="l"/>
            <a:r>
              <a:rPr lang="nl-NL" sz="1400" dirty="0"/>
              <a:t>De uitvoeringsplanning wordt zorgvuldig afgestemd op de werkzaamheden en de bereikbaarheid</a:t>
            </a:r>
          </a:p>
          <a:p>
            <a:pPr algn="l"/>
            <a:r>
              <a:rPr lang="nl-NL" sz="1400" dirty="0"/>
              <a:t>Ook de ligging van woningen, bedrijven en recreatievoorzieningen wordt meegenomen</a:t>
            </a:r>
          </a:p>
          <a:p>
            <a:pPr algn="l"/>
            <a:endParaRPr lang="nl-NL" sz="1400" b="1" dirty="0"/>
          </a:p>
          <a:p>
            <a:pPr algn="l"/>
            <a:r>
              <a:rPr lang="nl-NL" sz="1400" b="1" dirty="0"/>
              <a:t>Aandachtspunt</a:t>
            </a:r>
            <a:r>
              <a:rPr lang="nl-NL" sz="1400" dirty="0"/>
              <a:t> </a:t>
            </a:r>
            <a:br>
              <a:rPr lang="nl-NL" sz="1400" dirty="0"/>
            </a:br>
            <a:r>
              <a:rPr lang="nl-NL" sz="1400" dirty="0"/>
              <a:t>De fasering blijft een belangrijk onderwerp in de verdere uitwerking.</a:t>
            </a:r>
          </a:p>
          <a:p>
            <a:pPr algn="l"/>
            <a:br>
              <a:rPr lang="nl-NL" sz="1600" dirty="0"/>
            </a:br>
            <a:endParaRPr lang="nl-NL" sz="16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506D5365-157D-6593-9D5B-1F449918A0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3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32253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70305E-5EE2-194E-D32F-FC7D9FD2B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29">
            <a:extLst>
              <a:ext uri="{FF2B5EF4-FFF2-40B4-BE49-F238E27FC236}">
                <a16:creationId xmlns:a16="http://schemas.microsoft.com/office/drawing/2014/main" id="{F3DCDE55-E42F-A89D-ABDC-042822E45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B56C32-CDA0-7FA7-61B2-8A222009B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612649"/>
            <a:ext cx="4989732" cy="685799"/>
          </a:xfrm>
        </p:spPr>
        <p:txBody>
          <a:bodyPr>
            <a:normAutofit fontScale="90000"/>
          </a:bodyPr>
          <a:lstStyle/>
          <a:p>
            <a:pPr algn="l"/>
            <a:r>
              <a:rPr lang="nl-NL" sz="2700" b="1" dirty="0"/>
              <a:t>7. Communicatie en vervolg</a:t>
            </a:r>
            <a:br>
              <a:rPr lang="nl-NL" sz="1800" b="1" dirty="0"/>
            </a:br>
            <a:br>
              <a:rPr lang="nl-NL" sz="1300" b="1" dirty="0"/>
            </a:br>
            <a:endParaRPr lang="nl-NL" sz="1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6B67B4B-C06E-B534-C3CD-CDEFD37644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" y="1298448"/>
            <a:ext cx="5821680" cy="5468112"/>
          </a:xfrm>
        </p:spPr>
        <p:txBody>
          <a:bodyPr>
            <a:noAutofit/>
          </a:bodyPr>
          <a:lstStyle/>
          <a:p>
            <a:pPr algn="l"/>
            <a:r>
              <a:rPr lang="nl-NL" sz="1600" b="1" dirty="0"/>
              <a:t>Wat bewoners belangrijk vinden</a:t>
            </a:r>
            <a:endParaRPr lang="nl-NL" sz="1600" dirty="0"/>
          </a:p>
          <a:p>
            <a:pPr algn="l"/>
            <a:r>
              <a:rPr lang="nl-NL" sz="1400" dirty="0"/>
              <a:t>Tijdige informatie over planning en ontwerp</a:t>
            </a:r>
          </a:p>
          <a:p>
            <a:pPr algn="l"/>
            <a:r>
              <a:rPr lang="nl-NL" sz="1400" dirty="0"/>
              <a:t>Terugkoppeling op ingebrachte vragen</a:t>
            </a:r>
          </a:p>
          <a:p>
            <a:pPr algn="l"/>
            <a:r>
              <a:rPr lang="nl-NL" sz="1400" dirty="0"/>
              <a:t>Mogelijkheid om mee te blijven denken</a:t>
            </a:r>
          </a:p>
          <a:p>
            <a:pPr algn="l"/>
            <a:endParaRPr lang="nl-NL" sz="1600" b="1" dirty="0"/>
          </a:p>
          <a:p>
            <a:pPr algn="l"/>
            <a:r>
              <a:rPr lang="nl-NL" sz="1600" b="1" dirty="0"/>
              <a:t>Reactie gemeente</a:t>
            </a:r>
            <a:endParaRPr lang="nl-NL" sz="1600" dirty="0"/>
          </a:p>
          <a:p>
            <a:pPr algn="l"/>
            <a:r>
              <a:rPr lang="nl-NL" sz="1400" dirty="0"/>
              <a:t>Reacties worden na overleg gedeeld via Goes Praat Mee</a:t>
            </a:r>
          </a:p>
          <a:p>
            <a:pPr algn="l"/>
            <a:r>
              <a:rPr lang="nl-NL" sz="1400" dirty="0"/>
              <a:t>Binnenkort volgt een eerste concept van het definitieve ontwerp op grotere schaal</a:t>
            </a:r>
          </a:p>
          <a:p>
            <a:pPr algn="l"/>
            <a:r>
              <a:rPr lang="nl-NL" sz="1400" dirty="0"/>
              <a:t>Een aantal bewoners heeft al aanvullend contact gehad of ingepland</a:t>
            </a:r>
          </a:p>
          <a:p>
            <a:pPr algn="l"/>
            <a:r>
              <a:rPr lang="nl-NL" sz="1400" dirty="0"/>
              <a:t>De klankbordgroep blijft een belangrijk moment voor verdere afstemming</a:t>
            </a:r>
          </a:p>
          <a:p>
            <a:pPr algn="l"/>
            <a:br>
              <a:rPr lang="nl-NL" sz="1600" dirty="0"/>
            </a:br>
            <a:endParaRPr lang="nl-NL" sz="16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8201BF3-5E63-2DA4-F001-2BD95E92D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3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04088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761</Words>
  <Application>Microsoft Office PowerPoint</Application>
  <PresentationFormat>Breedbeeld</PresentationFormat>
  <Paragraphs>122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Kantoorthema</vt:lpstr>
      <vt:lpstr>Reconstructie Veerweg</vt:lpstr>
      <vt:lpstr>Uit de inloopavond zijn in totaal 43 reacties en aandachtspunten verzameld.   </vt:lpstr>
      <vt:lpstr>1. Verkeersveiligheid en snelheid  </vt:lpstr>
      <vt:lpstr>2. Bereikbaarheid en parkeren  </vt:lpstr>
      <vt:lpstr>3. Groen en uitstraling  </vt:lpstr>
      <vt:lpstr>4. Inrichting van trottoir en fietspad  </vt:lpstr>
      <vt:lpstr>5. Riolering en technische uitvoering  </vt:lpstr>
      <vt:lpstr>6. Omleidingen, hinder en fasering  </vt:lpstr>
      <vt:lpstr>7. Communicatie en vervolg  </vt:lpstr>
      <vt:lpstr>Hoofdthema’s voor het vervolg  </vt:lpstr>
    </vt:vector>
  </TitlesOfParts>
  <Company>GR de Bevelanden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Jane Linger - van de Ketterij</dc:creator>
  <cp:lastModifiedBy>Lisa Jane Linger - van de Ketterij</cp:lastModifiedBy>
  <cp:revision>3</cp:revision>
  <dcterms:created xsi:type="dcterms:W3CDTF">2026-07-01T11:21:56Z</dcterms:created>
  <dcterms:modified xsi:type="dcterms:W3CDTF">2026-07-14T11:17:31Z</dcterms:modified>
</cp:coreProperties>
</file>